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0" r:id="rId4"/>
    <p:sldId id="272" r:id="rId5"/>
    <p:sldId id="273" r:id="rId6"/>
    <p:sldId id="257" r:id="rId7"/>
    <p:sldId id="261" r:id="rId8"/>
    <p:sldId id="258" r:id="rId9"/>
    <p:sldId id="262"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312" y="5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74288F-2A42-48F9-9EC6-4DF5523AD4E8}" type="datetimeFigureOut">
              <a:rPr lang="en-US" smtClean="0"/>
              <a:pPr/>
              <a:t>3/30/2012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FD49B1-D0A7-4207-86EE-B77EC322FF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49B1-D0A7-4207-86EE-B77EC322FF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42EBAC-077F-41AF-8057-2CF3E24F614A}" type="datetimeFigureOut">
              <a:rPr lang="en-US" smtClean="0"/>
              <a:pPr/>
              <a:t>3/30/2012</a:t>
            </a:fld>
            <a:endParaRPr lang="en-US"/>
          </a:p>
        </p:txBody>
      </p:sp>
      <p:sp>
        <p:nvSpPr>
          <p:cNvPr id="5" name="Footer Placeholder 4"/>
          <p:cNvSpPr>
            <a:spLocks noGrp="1"/>
          </p:cNvSpPr>
          <p:nvPr>
            <p:ph type="ftr" sz="quarter" idx="11"/>
          </p:nvPr>
        </p:nvSpPr>
        <p:spPr/>
        <p:txBody>
          <a:bodyPr/>
          <a:lstStyle/>
          <a:p>
            <a:r>
              <a:rPr lang="en-US" dirty="0" smtClean="0"/>
              <a:t>Shannon Meaney</a:t>
            </a:r>
            <a:endParaRPr lang="en-US" dirty="0"/>
          </a:p>
        </p:txBody>
      </p:sp>
      <p:sp>
        <p:nvSpPr>
          <p:cNvPr id="6" name="Slide Number Placeholder 5"/>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2EBAC-077F-41AF-8057-2CF3E24F614A}"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2EBAC-077F-41AF-8057-2CF3E24F614A}"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2EBAC-077F-41AF-8057-2CF3E24F614A}"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2EBAC-077F-41AF-8057-2CF3E24F614A}"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42EBAC-077F-41AF-8057-2CF3E24F614A}"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2EBAC-077F-41AF-8057-2CF3E24F614A}" type="datetimeFigureOut">
              <a:rPr lang="en-US" smtClean="0"/>
              <a:pPr/>
              <a:t>3/30/2012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42EBAC-077F-41AF-8057-2CF3E24F614A}" type="datetimeFigureOut">
              <a:rPr lang="en-US" smtClean="0"/>
              <a:pPr/>
              <a:t>3/30/2012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2EBAC-077F-41AF-8057-2CF3E24F614A}" type="datetimeFigureOut">
              <a:rPr lang="en-US" smtClean="0"/>
              <a:pPr/>
              <a:t>3/30/2012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2EBAC-077F-41AF-8057-2CF3E24F614A}"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2EBAC-077F-41AF-8057-2CF3E24F614A}"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DF1B-51CB-4FD0-B337-B8A127570D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2EBAC-077F-41AF-8057-2CF3E24F614A}" type="datetimeFigureOut">
              <a:rPr lang="en-US" smtClean="0"/>
              <a:pPr/>
              <a:t>3/30/2012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3DF1B-51CB-4FD0-B337-B8A127570D2A}" type="slidenum">
              <a:rPr lang="en-US" smtClean="0"/>
              <a:pPr/>
              <a:t>‹#›</a:t>
            </a:fld>
            <a:endParaRPr lang="en-US"/>
          </a:p>
        </p:txBody>
      </p:sp>
      <p:pic>
        <p:nvPicPr>
          <p:cNvPr id="1027" name="Picture 3"/>
          <p:cNvPicPr>
            <a:picLocks noChangeAspect="1" noChangeArrowheads="1"/>
          </p:cNvPicPr>
          <p:nvPr userDrawn="1"/>
        </p:nvPicPr>
        <p:blipFill>
          <a:blip r:embed="rId13" cstate="print"/>
          <a:srcRect/>
          <a:stretch>
            <a:fillRect/>
          </a:stretch>
        </p:blipFill>
        <p:spPr bwMode="auto">
          <a:xfrm>
            <a:off x="0" y="0"/>
            <a:ext cx="9144000" cy="12702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1470025"/>
          </a:xfrm>
          <a:prstGeom prst="rect">
            <a:avLst/>
          </a:prstGeom>
        </p:spPr>
        <p:txBody>
          <a:bodyPr/>
          <a:lstStyle>
            <a:lvl1pPr marL="0" marR="0" indent="0" algn="ctr" defTabSz="914400" rtl="0" eaLnBrk="1" fontAlgn="auto" latinLnBrk="0" hangingPunct="1">
              <a:lnSpc>
                <a:spcPct val="100000"/>
              </a:lnSpc>
              <a:spcBef>
                <a:spcPct val="0"/>
              </a:spcBef>
              <a:spcAft>
                <a:spcPts val="0"/>
              </a:spcAft>
              <a:buClrTx/>
              <a:buSzTx/>
              <a:buFontTx/>
              <a:buNone/>
              <a:tabLst/>
              <a:defRPr baseline="0"/>
            </a:lvl1pPr>
          </a:lstStyle>
          <a:p>
            <a:r>
              <a:rPr lang="en-US" sz="4400" b="1" dirty="0">
                <a:latin typeface="Arial" pitchFamily="34" charset="0"/>
                <a:cs typeface="Arial" pitchFamily="34" charset="0"/>
              </a:rPr>
              <a:t>Lane Medical Library: </a:t>
            </a:r>
            <a:r>
              <a:rPr lang="en-US" sz="4400" b="1" dirty="0" smtClean="0">
                <a:latin typeface="Arial" pitchFamily="34" charset="0"/>
                <a:cs typeface="Arial" pitchFamily="34" charset="0"/>
              </a:rPr>
              <a:t>Screencasting  Proposal</a:t>
            </a:r>
            <a:endParaRPr lang="en-US" sz="4400" dirty="0">
              <a:latin typeface="Arial" pitchFamily="34" charset="0"/>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dirty="0" smtClean="0">
                <a:latin typeface="Arial" pitchFamily="34" charset="0"/>
                <a:ea typeface="+mj-ea"/>
                <a:cs typeface="Arial" pitchFamily="34" charset="0"/>
              </a:rPr>
              <a:t>(</a:t>
            </a:r>
            <a:r>
              <a:rPr kumimoji="0" lang="en-US" sz="16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focusing on access, services, and dissemination of information for users)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400" noProof="0" dirty="0" smtClean="0">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400" dirty="0">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noProof="0" dirty="0" smtClean="0">
                <a:latin typeface="Arial" pitchFamily="34" charset="0"/>
                <a:ea typeface="+mj-ea"/>
                <a:cs typeface="Arial" pitchFamily="34" charset="0"/>
              </a:rPr>
              <a:t>By Shannon Meaney</a:t>
            </a: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endPar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lstStyle/>
          <a:p>
            <a:r>
              <a:rPr lang="en-US" b="1" dirty="0" smtClean="0">
                <a:latin typeface="Arial" pitchFamily="34" charset="0"/>
                <a:cs typeface="Arial" pitchFamily="34" charset="0"/>
              </a:rPr>
              <a:t>Screencasting</a:t>
            </a:r>
            <a:endParaRPr lang="en-US" b="1" dirty="0">
              <a:latin typeface="Arial" pitchFamily="34" charset="0"/>
              <a:cs typeface="Arial" pitchFamily="34" charset="0"/>
            </a:endParaRPr>
          </a:p>
        </p:txBody>
      </p:sp>
      <p:sp>
        <p:nvSpPr>
          <p:cNvPr id="3" name="Content Placeholder 2"/>
          <p:cNvSpPr>
            <a:spLocks noGrp="1"/>
          </p:cNvSpPr>
          <p:nvPr>
            <p:ph idx="1"/>
          </p:nvPr>
        </p:nvSpPr>
        <p:spPr>
          <a:xfrm>
            <a:off x="304800" y="2133600"/>
            <a:ext cx="8534400" cy="4419600"/>
          </a:xfrm>
        </p:spPr>
        <p:txBody>
          <a:bodyPr>
            <a:noAutofit/>
          </a:bodyPr>
          <a:lstStyle/>
          <a:p>
            <a:r>
              <a:rPr lang="en-US" sz="2800" dirty="0">
                <a:latin typeface="Arial" pitchFamily="34" charset="0"/>
                <a:cs typeface="Arial" pitchFamily="34" charset="0"/>
              </a:rPr>
              <a:t>Create, develop and implement  </a:t>
            </a:r>
            <a:r>
              <a:rPr lang="en-US" sz="2800" dirty="0" smtClean="0">
                <a:latin typeface="Arial" pitchFamily="34" charset="0"/>
                <a:cs typeface="Arial" pitchFamily="34" charset="0"/>
              </a:rPr>
              <a:t>screencasts for </a:t>
            </a:r>
            <a:r>
              <a:rPr lang="en-US" sz="2800" dirty="0">
                <a:latin typeface="Arial" pitchFamily="34" charset="0"/>
                <a:cs typeface="Arial" pitchFamily="34" charset="0"/>
              </a:rPr>
              <a:t>Lane users</a:t>
            </a:r>
          </a:p>
          <a:p>
            <a:r>
              <a:rPr lang="en-US" sz="2800" dirty="0">
                <a:latin typeface="Arial" pitchFamily="34" charset="0"/>
                <a:cs typeface="Arial" pitchFamily="34" charset="0"/>
              </a:rPr>
              <a:t>Publish </a:t>
            </a:r>
            <a:r>
              <a:rPr lang="en-US" sz="2800" dirty="0" smtClean="0">
                <a:latin typeface="Arial" pitchFamily="34" charset="0"/>
                <a:cs typeface="Arial" pitchFamily="34" charset="0"/>
              </a:rPr>
              <a:t>screencasts </a:t>
            </a:r>
            <a:r>
              <a:rPr lang="en-US" sz="2800" dirty="0">
                <a:latin typeface="Arial" pitchFamily="34" charset="0"/>
                <a:cs typeface="Arial" pitchFamily="34" charset="0"/>
              </a:rPr>
              <a:t>and publish/link guides on lane.stanford.edu</a:t>
            </a:r>
            <a:r>
              <a:rPr lang="en-US" sz="2800" dirty="0" smtClean="0">
                <a:latin typeface="Arial" pitchFamily="34" charset="0"/>
                <a:cs typeface="Arial" pitchFamily="34" charset="0"/>
              </a:rPr>
              <a:t>. and portals</a:t>
            </a:r>
            <a:endParaRPr lang="en-US" sz="2800" dirty="0">
              <a:latin typeface="Arial" pitchFamily="34" charset="0"/>
              <a:cs typeface="Arial" pitchFamily="34" charset="0"/>
            </a:endParaRPr>
          </a:p>
          <a:p>
            <a:r>
              <a:rPr lang="en-US" sz="2800" dirty="0">
                <a:latin typeface="Arial" pitchFamily="34" charset="0"/>
                <a:cs typeface="Arial" pitchFamily="34" charset="0"/>
              </a:rPr>
              <a:t>Create a marketing buzz by advertising on lane.stanford.edu, Facebook, Lane RSS feeds and the Lane newsletter</a:t>
            </a:r>
          </a:p>
          <a:p>
            <a:r>
              <a:rPr lang="en-US" sz="2800" dirty="0" smtClean="0">
                <a:latin typeface="Arial" pitchFamily="34" charset="0"/>
                <a:cs typeface="Arial" pitchFamily="34" charset="0"/>
              </a:rPr>
              <a:t>Create </a:t>
            </a:r>
            <a:r>
              <a:rPr lang="en-US" sz="2800" dirty="0">
                <a:latin typeface="Arial" pitchFamily="34" charset="0"/>
                <a:cs typeface="Arial" pitchFamily="34" charset="0"/>
              </a:rPr>
              <a:t>manuals and teach </a:t>
            </a:r>
            <a:r>
              <a:rPr lang="en-US" sz="2800" dirty="0" smtClean="0">
                <a:latin typeface="Arial" pitchFamily="34" charset="0"/>
                <a:cs typeface="Arial" pitchFamily="34" charset="0"/>
              </a:rPr>
              <a:t>courses and workshops on </a:t>
            </a:r>
            <a:r>
              <a:rPr lang="en-US" sz="2800" dirty="0">
                <a:latin typeface="Arial" pitchFamily="34" charset="0"/>
                <a:cs typeface="Arial" pitchFamily="34" charset="0"/>
              </a:rPr>
              <a:t>how use </a:t>
            </a:r>
            <a:r>
              <a:rPr lang="en-US" sz="2800" dirty="0" smtClean="0">
                <a:latin typeface="Arial" pitchFamily="34" charset="0"/>
                <a:cs typeface="Arial" pitchFamily="34" charset="0"/>
              </a:rPr>
              <a:t>create screencasts with tips and tricks </a:t>
            </a:r>
          </a:p>
          <a:p>
            <a:pPr>
              <a:buNone/>
            </a:pPr>
            <a:endParaRPr lang="en-US" sz="2800" dirty="0">
              <a:latin typeface="Arial" pitchFamily="34" charset="0"/>
              <a:cs typeface="Arial" pitchFamily="34" charset="0"/>
            </a:endParaRPr>
          </a:p>
          <a:p>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b="1" dirty="0" smtClean="0">
                <a:latin typeface="Arial" pitchFamily="34" charset="0"/>
                <a:cs typeface="Arial" pitchFamily="34" charset="0"/>
              </a:rPr>
              <a:t>Timeline</a:t>
            </a:r>
            <a:endParaRPr lang="en-US" b="1" dirty="0">
              <a:latin typeface="Arial" pitchFamily="34" charset="0"/>
              <a:cs typeface="Arial" pitchFamily="34" charset="0"/>
            </a:endParaRPr>
          </a:p>
        </p:txBody>
      </p:sp>
      <p:graphicFrame>
        <p:nvGraphicFramePr>
          <p:cNvPr id="8" name="Table 7"/>
          <p:cNvGraphicFramePr>
            <a:graphicFrameLocks noGrp="1"/>
          </p:cNvGraphicFramePr>
          <p:nvPr/>
        </p:nvGraphicFramePr>
        <p:xfrm>
          <a:off x="457199" y="2057400"/>
          <a:ext cx="8458201" cy="4495799"/>
        </p:xfrm>
        <a:graphic>
          <a:graphicData uri="http://schemas.openxmlformats.org/drawingml/2006/table">
            <a:tbl>
              <a:tblPr/>
              <a:tblGrid>
                <a:gridCol w="1186922"/>
                <a:gridCol w="1933959"/>
                <a:gridCol w="1224360"/>
                <a:gridCol w="713855"/>
                <a:gridCol w="1119706"/>
                <a:gridCol w="1281364"/>
                <a:gridCol w="998035"/>
              </a:tblGrid>
              <a:tr h="406145">
                <a:tc>
                  <a:txBody>
                    <a:bodyPr/>
                    <a:lstStyle/>
                    <a:p>
                      <a:pPr marL="0" marR="0" indent="0" algn="l">
                        <a:lnSpc>
                          <a:spcPct val="120000"/>
                        </a:lnSpc>
                        <a:spcBef>
                          <a:spcPts val="200"/>
                        </a:spcBef>
                        <a:spcAft>
                          <a:spcPts val="0"/>
                        </a:spcAft>
                      </a:pPr>
                      <a:r>
                        <a:rPr lang="en-US" sz="1000" b="1" dirty="0">
                          <a:solidFill>
                            <a:srgbClr val="FFFFFF"/>
                          </a:solidFill>
                          <a:latin typeface="Arial"/>
                          <a:ea typeface="Times New Roman"/>
                          <a:cs typeface="Times New Roman"/>
                        </a:rPr>
                        <a:t>Projects</a:t>
                      </a:r>
                      <a:endParaRPr lang="en-US" sz="900" dirty="0">
                        <a:latin typeface="Calibri"/>
                        <a:ea typeface="Times New Roman"/>
                        <a:cs typeface="Times New Roman"/>
                      </a:endParaRPr>
                    </a:p>
                  </a:txBody>
                  <a:tcPr marL="66228" marR="6622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l">
                        <a:lnSpc>
                          <a:spcPct val="120000"/>
                        </a:lnSpc>
                        <a:spcBef>
                          <a:spcPts val="200"/>
                        </a:spcBef>
                        <a:spcAft>
                          <a:spcPts val="0"/>
                        </a:spcAft>
                      </a:pPr>
                      <a:r>
                        <a:rPr lang="en-US" sz="1000" b="1">
                          <a:solidFill>
                            <a:srgbClr val="FFFFFF"/>
                          </a:solidFill>
                          <a:latin typeface="Arial"/>
                          <a:ea typeface="Times New Roman"/>
                          <a:cs typeface="Times New Roman"/>
                        </a:rPr>
                        <a:t>Description</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l">
                        <a:lnSpc>
                          <a:spcPct val="120000"/>
                        </a:lnSpc>
                        <a:spcBef>
                          <a:spcPts val="200"/>
                        </a:spcBef>
                        <a:spcAft>
                          <a:spcPts val="0"/>
                        </a:spcAft>
                      </a:pPr>
                      <a:r>
                        <a:rPr lang="en-US" sz="1000" b="1">
                          <a:solidFill>
                            <a:srgbClr val="FFFFFF"/>
                          </a:solidFill>
                          <a:latin typeface="Arial"/>
                          <a:ea typeface="Times New Roman"/>
                          <a:cs typeface="Times New Roman"/>
                        </a:rPr>
                        <a:t>Cost</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l">
                        <a:lnSpc>
                          <a:spcPct val="120000"/>
                        </a:lnSpc>
                        <a:spcBef>
                          <a:spcPts val="200"/>
                        </a:spcBef>
                        <a:spcAft>
                          <a:spcPts val="0"/>
                        </a:spcAft>
                      </a:pPr>
                      <a:r>
                        <a:rPr lang="en-US" sz="1000" b="1">
                          <a:solidFill>
                            <a:srgbClr val="FFFFFF"/>
                          </a:solidFill>
                          <a:latin typeface="Arial"/>
                          <a:ea typeface="Times New Roman"/>
                          <a:cs typeface="Times New Roman"/>
                        </a:rPr>
                        <a:t>Owner</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l">
                        <a:lnSpc>
                          <a:spcPct val="120000"/>
                        </a:lnSpc>
                        <a:spcBef>
                          <a:spcPts val="200"/>
                        </a:spcBef>
                        <a:spcAft>
                          <a:spcPts val="0"/>
                        </a:spcAft>
                      </a:pPr>
                      <a:r>
                        <a:rPr lang="en-US" sz="1000" b="1">
                          <a:solidFill>
                            <a:srgbClr val="FFFFFF"/>
                          </a:solidFill>
                          <a:latin typeface="Arial"/>
                          <a:ea typeface="Times New Roman"/>
                          <a:cs typeface="Times New Roman"/>
                        </a:rPr>
                        <a:t>Completion Date</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l">
                        <a:lnSpc>
                          <a:spcPct val="120000"/>
                        </a:lnSpc>
                        <a:spcBef>
                          <a:spcPts val="200"/>
                        </a:spcBef>
                        <a:spcAft>
                          <a:spcPts val="0"/>
                        </a:spcAft>
                      </a:pPr>
                      <a:r>
                        <a:rPr lang="en-US" sz="1000" b="1">
                          <a:solidFill>
                            <a:srgbClr val="FFFFFF"/>
                          </a:solidFill>
                          <a:latin typeface="Arial"/>
                          <a:ea typeface="Times New Roman"/>
                          <a:cs typeface="Times New Roman"/>
                        </a:rPr>
                        <a:t>Measurement</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l">
                        <a:lnSpc>
                          <a:spcPct val="120000"/>
                        </a:lnSpc>
                        <a:spcBef>
                          <a:spcPts val="200"/>
                        </a:spcBef>
                        <a:spcAft>
                          <a:spcPts val="0"/>
                        </a:spcAft>
                      </a:pPr>
                      <a:r>
                        <a:rPr lang="en-US" sz="1000" b="1">
                          <a:solidFill>
                            <a:srgbClr val="FFFFFF"/>
                          </a:solidFill>
                          <a:latin typeface="Arial"/>
                          <a:ea typeface="Times New Roman"/>
                          <a:cs typeface="Times New Roman"/>
                        </a:rPr>
                        <a:t>Progress</a:t>
                      </a:r>
                      <a:endParaRPr lang="en-US" sz="900">
                        <a:latin typeface="Calibri"/>
                        <a:ea typeface="Times New Roman"/>
                        <a:cs typeface="Times New Roman"/>
                      </a:endParaRPr>
                    </a:p>
                  </a:txBody>
                  <a:tcPr marL="66228" marR="6622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369179">
                <a:tc>
                  <a:txBody>
                    <a:bodyPr/>
                    <a:lstStyle/>
                    <a:p>
                      <a:pPr marL="0" marR="0" indent="0" algn="l">
                        <a:lnSpc>
                          <a:spcPct val="200000"/>
                        </a:lnSpc>
                        <a:spcBef>
                          <a:spcPts val="200"/>
                        </a:spcBef>
                        <a:spcAft>
                          <a:spcPts val="0"/>
                        </a:spcAft>
                      </a:pPr>
                      <a:r>
                        <a:rPr lang="en-US" sz="1000" b="1" dirty="0">
                          <a:latin typeface="Arial"/>
                          <a:ea typeface="Times New Roman"/>
                          <a:cs typeface="Times New Roman"/>
                        </a:rPr>
                        <a:t>Create and implement</a:t>
                      </a:r>
                      <a:endParaRPr lang="en-US" sz="900" dirty="0">
                        <a:latin typeface="Calibri"/>
                        <a:ea typeface="Times New Roman"/>
                        <a:cs typeface="Times New Roman"/>
                      </a:endParaRPr>
                    </a:p>
                    <a:p>
                      <a:pPr marL="0" marR="0" indent="0" algn="l">
                        <a:lnSpc>
                          <a:spcPct val="200000"/>
                        </a:lnSpc>
                        <a:spcBef>
                          <a:spcPts val="200"/>
                        </a:spcBef>
                        <a:spcAft>
                          <a:spcPts val="0"/>
                        </a:spcAft>
                      </a:pPr>
                      <a:r>
                        <a:rPr lang="en-US" sz="1000" b="1" dirty="0">
                          <a:latin typeface="Arial"/>
                          <a:ea typeface="Times New Roman"/>
                          <a:cs typeface="Times New Roman"/>
                        </a:rPr>
                        <a:t>Screencasts</a:t>
                      </a:r>
                      <a:endParaRPr lang="en-US" sz="900" dirty="0">
                        <a:latin typeface="Calibri"/>
                        <a:ea typeface="Times New Roman"/>
                        <a:cs typeface="Times New Roman"/>
                      </a:endParaRPr>
                    </a:p>
                  </a:txBody>
                  <a:tcPr marL="66228" marR="6622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dirty="0">
                          <a:latin typeface="Arial"/>
                          <a:ea typeface="Times New Roman"/>
                          <a:cs typeface="Times New Roman"/>
                        </a:rPr>
                        <a:t>Screencasts will be created and implemented/published on Lane </a:t>
                      </a:r>
                      <a:r>
                        <a:rPr lang="en-US" sz="1000" dirty="0" err="1">
                          <a:latin typeface="Arial"/>
                          <a:ea typeface="Times New Roman"/>
                          <a:cs typeface="Times New Roman"/>
                        </a:rPr>
                        <a:t>LibGuides</a:t>
                      </a:r>
                      <a:r>
                        <a:rPr lang="en-US" sz="1000" dirty="0">
                          <a:latin typeface="Arial"/>
                          <a:ea typeface="Times New Roman"/>
                          <a:cs typeface="Times New Roman"/>
                        </a:rPr>
                        <a:t> and Website for many of Lane’s User Groups</a:t>
                      </a:r>
                      <a:endParaRPr lang="en-US" sz="900" dirty="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dirty="0">
                          <a:latin typeface="Arial"/>
                          <a:ea typeface="Times New Roman"/>
                          <a:cs typeface="Times New Roman"/>
                        </a:rPr>
                        <a:t>Jing is free /Stanford already has subscription to Camtasia </a:t>
                      </a:r>
                      <a:r>
                        <a:rPr lang="en-US" sz="1000" dirty="0" err="1">
                          <a:latin typeface="Arial"/>
                          <a:ea typeface="Times New Roman"/>
                          <a:cs typeface="Times New Roman"/>
                        </a:rPr>
                        <a:t>software:Staff</a:t>
                      </a:r>
                      <a:r>
                        <a:rPr lang="en-US" sz="1000" dirty="0">
                          <a:latin typeface="Arial"/>
                          <a:ea typeface="Times New Roman"/>
                          <a:cs typeface="Times New Roman"/>
                        </a:rPr>
                        <a:t> time</a:t>
                      </a:r>
                      <a:endParaRPr lang="en-US" sz="900" dirty="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a:latin typeface="Arial"/>
                          <a:ea typeface="Times New Roman"/>
                          <a:cs typeface="Times New Roman"/>
                        </a:rPr>
                        <a:t>SM/TC</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a:latin typeface="Arial"/>
                          <a:ea typeface="Times New Roman"/>
                          <a:cs typeface="Times New Roman"/>
                        </a:rPr>
                        <a:t>Fall 2011 and ongoing</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a:latin typeface="Arial"/>
                          <a:ea typeface="Times New Roman"/>
                          <a:cs typeface="Times New Roman"/>
                        </a:rPr>
                        <a:t>Committee to monitor hits and questions</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a:latin typeface="Arial"/>
                          <a:ea typeface="Times New Roman"/>
                          <a:cs typeface="Times New Roman"/>
                        </a:rPr>
                        <a:t>Evaluate in 6 months after publication</a:t>
                      </a:r>
                      <a:endParaRPr lang="en-US" sz="900">
                        <a:latin typeface="Calibri"/>
                        <a:ea typeface="Times New Roman"/>
                        <a:cs typeface="Times New Roman"/>
                      </a:endParaRPr>
                    </a:p>
                  </a:txBody>
                  <a:tcPr marL="66228" marR="6622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0475">
                <a:tc>
                  <a:txBody>
                    <a:bodyPr/>
                    <a:lstStyle/>
                    <a:p>
                      <a:pPr marL="0" marR="0" indent="0" algn="l">
                        <a:lnSpc>
                          <a:spcPct val="200000"/>
                        </a:lnSpc>
                        <a:spcBef>
                          <a:spcPts val="200"/>
                        </a:spcBef>
                        <a:spcAft>
                          <a:spcPts val="0"/>
                        </a:spcAft>
                      </a:pPr>
                      <a:r>
                        <a:rPr lang="en-US" sz="1000" b="1" dirty="0">
                          <a:latin typeface="Arial"/>
                          <a:ea typeface="Times New Roman"/>
                          <a:cs typeface="Times New Roman"/>
                        </a:rPr>
                        <a:t>Create a marketing plan for Screencasts</a:t>
                      </a:r>
                      <a:endParaRPr lang="en-US" sz="900" dirty="0">
                        <a:latin typeface="Calibri"/>
                        <a:ea typeface="Times New Roman"/>
                        <a:cs typeface="Times New Roman"/>
                      </a:endParaRPr>
                    </a:p>
                  </a:txBody>
                  <a:tcPr marL="66228" marR="6622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a:latin typeface="Arial"/>
                          <a:ea typeface="Times New Roman"/>
                          <a:cs typeface="Times New Roman"/>
                        </a:rPr>
                        <a:t>Facebook,                    RSS Feeds,                        e-mail,newsletter, website,outreach events, workshops</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a:latin typeface="Arial"/>
                          <a:ea typeface="Times New Roman"/>
                          <a:cs typeface="Times New Roman"/>
                        </a:rPr>
                        <a:t>Online software</a:t>
                      </a:r>
                      <a:endParaRPr lang="en-US" sz="900">
                        <a:latin typeface="Calibri"/>
                        <a:ea typeface="Times New Roman"/>
                        <a:cs typeface="Times New Roman"/>
                      </a:endParaRPr>
                    </a:p>
                    <a:p>
                      <a:pPr marL="0" marR="0" indent="0" algn="l">
                        <a:lnSpc>
                          <a:spcPct val="200000"/>
                        </a:lnSpc>
                        <a:spcBef>
                          <a:spcPts val="200"/>
                        </a:spcBef>
                        <a:spcAft>
                          <a:spcPts val="0"/>
                        </a:spcAft>
                      </a:pPr>
                      <a:r>
                        <a:rPr lang="en-US" sz="1000">
                          <a:latin typeface="Arial"/>
                          <a:ea typeface="Times New Roman"/>
                          <a:cs typeface="Times New Roman"/>
                        </a:rPr>
                        <a:t>For charge cards: Staff time</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a:latin typeface="Arial"/>
                          <a:ea typeface="Times New Roman"/>
                          <a:cs typeface="Times New Roman"/>
                        </a:rPr>
                        <a:t>SB/SM</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a:latin typeface="Arial"/>
                          <a:ea typeface="Times New Roman"/>
                          <a:cs typeface="Times New Roman"/>
                        </a:rPr>
                        <a:t>Spring 2012</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a:latin typeface="Arial"/>
                          <a:ea typeface="Times New Roman"/>
                          <a:cs typeface="Times New Roman"/>
                        </a:rPr>
                        <a:t>Amount of usage</a:t>
                      </a:r>
                      <a:endParaRPr lang="en-US" sz="900">
                        <a:latin typeface="Calibri"/>
                        <a:ea typeface="Times New Roman"/>
                        <a:cs typeface="Times New Roman"/>
                      </a:endParaRPr>
                    </a:p>
                  </a:txBody>
                  <a:tcPr marL="66228" marR="6622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200"/>
                        </a:spcBef>
                        <a:spcAft>
                          <a:spcPts val="0"/>
                        </a:spcAft>
                      </a:pPr>
                      <a:r>
                        <a:rPr lang="en-US" sz="1000" dirty="0">
                          <a:latin typeface="Arial"/>
                          <a:ea typeface="Times New Roman"/>
                          <a:cs typeface="Times New Roman"/>
                        </a:rPr>
                        <a:t>Evaluate 3 months after installation</a:t>
                      </a:r>
                      <a:endParaRPr lang="en-US" sz="900" dirty="0">
                        <a:latin typeface="Calibri"/>
                        <a:ea typeface="Times New Roman"/>
                        <a:cs typeface="Times New Roman"/>
                      </a:endParaRPr>
                    </a:p>
                  </a:txBody>
                  <a:tcPr marL="66228" marR="6622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b="1" dirty="0" smtClean="0">
                <a:latin typeface="Arial" pitchFamily="34" charset="0"/>
                <a:cs typeface="Arial" pitchFamily="34" charset="0"/>
              </a:rPr>
              <a:t>Personnel</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2209800"/>
            <a:ext cx="8229600" cy="4648200"/>
          </a:xfrm>
        </p:spPr>
        <p:txBody>
          <a:bodyPr>
            <a:normAutofit fontScale="85000" lnSpcReduction="20000"/>
          </a:bodyPr>
          <a:lstStyle/>
          <a:p>
            <a:r>
              <a:rPr lang="en-US" sz="3300" dirty="0">
                <a:latin typeface="Arial" pitchFamily="34" charset="0"/>
                <a:cs typeface="Arial" pitchFamily="34" charset="0"/>
              </a:rPr>
              <a:t>Liaison Training: The Director of Access Services, Sandra </a:t>
            </a:r>
            <a:r>
              <a:rPr lang="en-US" sz="3300" dirty="0" err="1" smtClean="0">
                <a:latin typeface="Arial" pitchFamily="34" charset="0"/>
                <a:cs typeface="Arial" pitchFamily="34" charset="0"/>
              </a:rPr>
              <a:t>Brekke</a:t>
            </a:r>
            <a:r>
              <a:rPr lang="en-US" sz="3300" dirty="0" smtClean="0">
                <a:latin typeface="Arial" pitchFamily="34" charset="0"/>
                <a:cs typeface="Arial" pitchFamily="34" charset="0"/>
              </a:rPr>
              <a:t> and Liaison Marilyn Tinsley, </a:t>
            </a:r>
            <a:r>
              <a:rPr lang="en-US" sz="3300" dirty="0">
                <a:latin typeface="Arial" pitchFamily="34" charset="0"/>
                <a:cs typeface="Arial" pitchFamily="34" charset="0"/>
              </a:rPr>
              <a:t>will conduct </a:t>
            </a:r>
            <a:r>
              <a:rPr lang="en-US" sz="3300" dirty="0" smtClean="0">
                <a:latin typeface="Arial" pitchFamily="34" charset="0"/>
                <a:cs typeface="Arial" pitchFamily="34" charset="0"/>
              </a:rPr>
              <a:t>a 2 hour </a:t>
            </a:r>
            <a:r>
              <a:rPr lang="en-US" sz="3300" dirty="0">
                <a:latin typeface="Arial" pitchFamily="34" charset="0"/>
                <a:cs typeface="Arial" pitchFamily="34" charset="0"/>
              </a:rPr>
              <a:t>training for all </a:t>
            </a:r>
            <a:r>
              <a:rPr lang="en-US" sz="3300" dirty="0" smtClean="0">
                <a:latin typeface="Arial" pitchFamily="34" charset="0"/>
                <a:cs typeface="Arial" pitchFamily="34" charset="0"/>
              </a:rPr>
              <a:t>Lane Librarians</a:t>
            </a:r>
          </a:p>
          <a:p>
            <a:r>
              <a:rPr lang="en-US" sz="3300" dirty="0">
                <a:latin typeface="Arial" pitchFamily="34" charset="0"/>
                <a:cs typeface="Arial" pitchFamily="34" charset="0"/>
              </a:rPr>
              <a:t>Staff Training: </a:t>
            </a:r>
            <a:r>
              <a:rPr lang="en-US" sz="3300" dirty="0" smtClean="0"/>
              <a:t>The head of Circulation, Shannon </a:t>
            </a:r>
            <a:r>
              <a:rPr lang="en-US" sz="3300" dirty="0" err="1" smtClean="0"/>
              <a:t>Meaney</a:t>
            </a:r>
            <a:r>
              <a:rPr lang="en-US" sz="3300" dirty="0" smtClean="0"/>
              <a:t>, will provide one hour training on how to </a:t>
            </a:r>
            <a:r>
              <a:rPr lang="en-US" sz="3300" dirty="0" err="1" smtClean="0"/>
              <a:t>screencast</a:t>
            </a:r>
            <a:r>
              <a:rPr lang="en-US" sz="3300" dirty="0" smtClean="0"/>
              <a:t>.  The training will include an introduction on how to find and use the </a:t>
            </a:r>
            <a:r>
              <a:rPr lang="en-US" sz="3300" dirty="0" err="1" smtClean="0"/>
              <a:t>screencast</a:t>
            </a:r>
            <a:r>
              <a:rPr lang="en-US" sz="3300" dirty="0" smtClean="0"/>
              <a:t> tutorials when answering reference questions. Staff will be instructed on how to teach users to navigate through the screencasts on the phone, </a:t>
            </a:r>
            <a:r>
              <a:rPr lang="en-US" sz="3300" dirty="0" err="1" smtClean="0"/>
              <a:t>meebo</a:t>
            </a:r>
            <a:r>
              <a:rPr lang="en-US" sz="3300" dirty="0" smtClean="0"/>
              <a:t> chat, and at the desk.</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b="1" dirty="0" smtClean="0">
                <a:latin typeface="Arial" pitchFamily="34" charset="0"/>
                <a:cs typeface="Arial" pitchFamily="34" charset="0"/>
              </a:rPr>
              <a:t>Project Promotion</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1981200"/>
            <a:ext cx="8229600" cy="4495800"/>
          </a:xfrm>
        </p:spPr>
        <p:txBody>
          <a:bodyPr>
            <a:normAutofit/>
          </a:bodyPr>
          <a:lstStyle/>
          <a:p>
            <a:r>
              <a:rPr lang="en-US" dirty="0" smtClean="0">
                <a:latin typeface="Arial" pitchFamily="34" charset="0"/>
                <a:cs typeface="Arial" pitchFamily="34" charset="0"/>
              </a:rPr>
              <a:t>Lane’s Website will house all of Lane’s screencasts</a:t>
            </a:r>
          </a:p>
          <a:p>
            <a:pPr lvl="1"/>
            <a:r>
              <a:rPr lang="en-US" dirty="0" smtClean="0">
                <a:latin typeface="Arial" pitchFamily="34" charset="0"/>
                <a:cs typeface="Arial" pitchFamily="34" charset="0"/>
              </a:rPr>
              <a:t> lane.stanford.edu</a:t>
            </a:r>
          </a:p>
          <a:p>
            <a:r>
              <a:rPr lang="en-US" dirty="0" smtClean="0">
                <a:latin typeface="Arial" pitchFamily="34" charset="0"/>
                <a:cs typeface="Arial" pitchFamily="34" charset="0"/>
              </a:rPr>
              <a:t>Screencasts will be promoted: </a:t>
            </a:r>
          </a:p>
          <a:p>
            <a:pPr lvl="1"/>
            <a:r>
              <a:rPr lang="en-US" dirty="0" smtClean="0">
                <a:latin typeface="Arial" pitchFamily="34" charset="0"/>
                <a:cs typeface="Arial" pitchFamily="34" charset="0"/>
              </a:rPr>
              <a:t>website 			-RSS Feeds</a:t>
            </a:r>
          </a:p>
          <a:p>
            <a:pPr lvl="1"/>
            <a:r>
              <a:rPr lang="en-US" dirty="0" smtClean="0">
                <a:latin typeface="Arial" pitchFamily="34" charset="0"/>
                <a:cs typeface="Arial" pitchFamily="34" charset="0"/>
              </a:rPr>
              <a:t>Outreach Events		-e-mails</a:t>
            </a:r>
          </a:p>
          <a:p>
            <a:pPr lvl="1"/>
            <a:r>
              <a:rPr lang="en-US" dirty="0" smtClean="0">
                <a:latin typeface="Arial" pitchFamily="34" charset="0"/>
                <a:cs typeface="Arial" pitchFamily="34" charset="0"/>
              </a:rPr>
              <a:t>Instruction/Workshops	-Newsletter</a:t>
            </a:r>
          </a:p>
          <a:p>
            <a:pPr lvl="1"/>
            <a:r>
              <a:rPr lang="en-US" dirty="0" smtClean="0">
                <a:latin typeface="Arial" pitchFamily="34" charset="0"/>
                <a:cs typeface="Arial" pitchFamily="34" charset="0"/>
              </a:rPr>
              <a:t>Facebook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b="1" dirty="0" smtClean="0">
                <a:latin typeface="Arial" pitchFamily="34" charset="0"/>
                <a:cs typeface="Arial" pitchFamily="34" charset="0"/>
              </a:rPr>
              <a:t>Project Sustainability</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1981200"/>
            <a:ext cx="8229600" cy="4572000"/>
          </a:xfrm>
        </p:spPr>
        <p:txBody>
          <a:bodyPr>
            <a:normAutofit/>
          </a:bodyPr>
          <a:lstStyle/>
          <a:p>
            <a:r>
              <a:rPr lang="en-US" dirty="0"/>
              <a:t>Sustainability and maintenance will be an important aspect of keeping </a:t>
            </a:r>
            <a:r>
              <a:rPr lang="en-US" dirty="0" smtClean="0"/>
              <a:t>the screencasts current </a:t>
            </a:r>
            <a:r>
              <a:rPr lang="en-US" dirty="0"/>
              <a:t>and useful to Lane’s users</a:t>
            </a:r>
            <a:r>
              <a:rPr lang="en-US" dirty="0" smtClean="0"/>
              <a:t>.  </a:t>
            </a:r>
            <a:endParaRPr lang="en-US" dirty="0"/>
          </a:p>
          <a:p>
            <a:pPr lvl="0"/>
            <a:r>
              <a:rPr lang="en-US" dirty="0"/>
              <a:t>Maintain an inventory of </a:t>
            </a:r>
            <a:r>
              <a:rPr lang="en-US" dirty="0" smtClean="0"/>
              <a:t>guides. All maintenance will be done by the library liaisons/subject specialists</a:t>
            </a:r>
            <a:endParaRPr lang="en-US" dirty="0"/>
          </a:p>
          <a:p>
            <a:pPr lvl="0"/>
            <a:r>
              <a:rPr lang="en-US" dirty="0"/>
              <a:t> Identify long-term editors who will oversee the entire collection of </a:t>
            </a:r>
            <a:r>
              <a:rPr lang="en-US" dirty="0" smtClean="0"/>
              <a:t>screencasts</a:t>
            </a:r>
            <a:endParaRPr lang="en-US" sz="1900"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b="1" dirty="0" smtClean="0">
                <a:latin typeface="Arial" pitchFamily="34" charset="0"/>
                <a:cs typeface="Arial" pitchFamily="34" charset="0"/>
              </a:rPr>
              <a:t>Project Budget</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2286000"/>
            <a:ext cx="8229600" cy="3840163"/>
          </a:xfrm>
        </p:spPr>
        <p:txBody>
          <a:bodyPr>
            <a:normAutofit fontScale="92500" lnSpcReduction="10000"/>
          </a:bodyPr>
          <a:lstStyle/>
          <a:p>
            <a:r>
              <a:rPr lang="en-US" dirty="0">
                <a:latin typeface="Arial" pitchFamily="34" charset="0"/>
                <a:cs typeface="Arial" pitchFamily="34" charset="0"/>
              </a:rPr>
              <a:t>The library’s budget for new programs and services is minimal.  Library administration allotted </a:t>
            </a:r>
            <a:r>
              <a:rPr lang="en-US" dirty="0" smtClean="0">
                <a:latin typeface="Arial" pitchFamily="34" charset="0"/>
                <a:cs typeface="Arial" pitchFamily="34" charset="0"/>
              </a:rPr>
              <a:t>$2000 </a:t>
            </a:r>
            <a:r>
              <a:rPr lang="en-US" dirty="0">
                <a:latin typeface="Arial" pitchFamily="34" charset="0"/>
                <a:cs typeface="Arial" pitchFamily="34" charset="0"/>
              </a:rPr>
              <a:t>for new programs and services for </a:t>
            </a:r>
            <a:r>
              <a:rPr lang="en-US" dirty="0" smtClean="0">
                <a:latin typeface="Arial" pitchFamily="34" charset="0"/>
                <a:cs typeface="Arial" pitchFamily="34" charset="0"/>
              </a:rPr>
              <a:t>2011-2012. </a:t>
            </a:r>
            <a:r>
              <a:rPr lang="en-US" dirty="0">
                <a:latin typeface="Arial" pitchFamily="34" charset="0"/>
                <a:cs typeface="Arial" pitchFamily="34" charset="0"/>
              </a:rPr>
              <a:t>The proposed budget for these new services are justified because the expenditures clearly focus on end user needs and will result in more effective and efficient use of the existing and previous investments in the </a:t>
            </a:r>
            <a:r>
              <a:rPr lang="en-US" dirty="0" smtClean="0">
                <a:latin typeface="Arial" pitchFamily="34" charset="0"/>
                <a:cs typeface="Arial" pitchFamily="34" charset="0"/>
              </a:rPr>
              <a:t>Library</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b="1" dirty="0" smtClean="0">
                <a:latin typeface="Arial" pitchFamily="34" charset="0"/>
                <a:cs typeface="Arial" pitchFamily="34" charset="0"/>
              </a:rPr>
              <a:t>Project Budget (Cont.)</a:t>
            </a:r>
            <a:endParaRPr lang="en-US" b="1" dirty="0">
              <a:latin typeface="Arial" pitchFamily="34" charset="0"/>
              <a:cs typeface="Arial" pitchFamily="34" charset="0"/>
            </a:endParaRPr>
          </a:p>
        </p:txBody>
      </p:sp>
      <p:graphicFrame>
        <p:nvGraphicFramePr>
          <p:cNvPr id="6" name="Content Placeholder 5"/>
          <p:cNvGraphicFramePr>
            <a:graphicFrameLocks noGrp="1"/>
          </p:cNvGraphicFramePr>
          <p:nvPr>
            <p:ph idx="1"/>
          </p:nvPr>
        </p:nvGraphicFramePr>
        <p:xfrm>
          <a:off x="457200" y="1905001"/>
          <a:ext cx="8382000" cy="4648199"/>
        </p:xfrm>
        <a:graphic>
          <a:graphicData uri="http://schemas.openxmlformats.org/drawingml/2006/table">
            <a:tbl>
              <a:tblPr/>
              <a:tblGrid>
                <a:gridCol w="3596696"/>
                <a:gridCol w="4785304"/>
              </a:tblGrid>
              <a:tr h="342138">
                <a:tc>
                  <a:txBody>
                    <a:bodyPr/>
                    <a:lstStyle/>
                    <a:p>
                      <a:pPr marL="0" marR="0">
                        <a:spcBef>
                          <a:spcPts val="200"/>
                        </a:spcBef>
                        <a:spcAft>
                          <a:spcPts val="0"/>
                        </a:spcAft>
                      </a:pPr>
                      <a:r>
                        <a:rPr lang="en-US" sz="1000" dirty="0">
                          <a:solidFill>
                            <a:srgbClr val="FFFFFF"/>
                          </a:solidFill>
                          <a:latin typeface="Arial"/>
                          <a:ea typeface="Times New Roman"/>
                          <a:cs typeface="Times New Roman"/>
                        </a:rPr>
                        <a:t>Proposal Expense</a:t>
                      </a:r>
                      <a:endParaRPr lang="en-US" sz="900" dirty="0">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marL="0" marR="0">
                        <a:lnSpc>
                          <a:spcPct val="115000"/>
                        </a:lnSpc>
                        <a:spcBef>
                          <a:spcPts val="200"/>
                        </a:spcBef>
                        <a:spcAft>
                          <a:spcPts val="0"/>
                        </a:spcAft>
                      </a:pPr>
                      <a:r>
                        <a:rPr lang="en-US" sz="1000">
                          <a:solidFill>
                            <a:srgbClr val="FFFFFF"/>
                          </a:solidFill>
                          <a:latin typeface="Arial"/>
                          <a:ea typeface="Calibri"/>
                          <a:cs typeface="Times New Roman"/>
                        </a:rPr>
                        <a:t>Amount</a:t>
                      </a:r>
                      <a:endParaRPr lang="en-US" sz="110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r>
              <a:tr h="1309903">
                <a:tc>
                  <a:txBody>
                    <a:bodyPr/>
                    <a:lstStyle/>
                    <a:p>
                      <a:pPr marL="0" marR="0">
                        <a:lnSpc>
                          <a:spcPct val="200000"/>
                        </a:lnSpc>
                        <a:spcBef>
                          <a:spcPts val="200"/>
                        </a:spcBef>
                        <a:spcAft>
                          <a:spcPts val="0"/>
                        </a:spcAft>
                      </a:pPr>
                      <a:r>
                        <a:rPr lang="en-US" sz="1000" b="1" dirty="0">
                          <a:latin typeface="Arial"/>
                          <a:ea typeface="Calibri"/>
                          <a:cs typeface="Times New Roman"/>
                        </a:rPr>
                        <a:t>Jing Screencast Software License</a:t>
                      </a:r>
                      <a:endParaRPr lang="en-US" sz="11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nSpc>
                          <a:spcPct val="200000"/>
                        </a:lnSpc>
                        <a:spcBef>
                          <a:spcPts val="200"/>
                        </a:spcBef>
                        <a:spcAft>
                          <a:spcPts val="0"/>
                        </a:spcAft>
                      </a:pPr>
                      <a:r>
                        <a:rPr lang="en-US" sz="1000">
                          <a:latin typeface="Arial"/>
                          <a:ea typeface="Calibri"/>
                          <a:cs typeface="Times New Roman"/>
                        </a:rPr>
                        <a:t>Free Subscription</a:t>
                      </a:r>
                      <a:endParaRPr lang="en-US" sz="110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151541">
                <a:tc>
                  <a:txBody>
                    <a:bodyPr/>
                    <a:lstStyle/>
                    <a:p>
                      <a:pPr marL="0" marR="0">
                        <a:lnSpc>
                          <a:spcPct val="200000"/>
                        </a:lnSpc>
                        <a:spcBef>
                          <a:spcPts val="200"/>
                        </a:spcBef>
                        <a:spcAft>
                          <a:spcPts val="0"/>
                        </a:spcAft>
                      </a:pPr>
                      <a:r>
                        <a:rPr lang="en-US" sz="1000" b="1" kern="1800" dirty="0">
                          <a:solidFill>
                            <a:srgbClr val="000000"/>
                          </a:solidFill>
                          <a:latin typeface="Arial"/>
                          <a:ea typeface="Calibri"/>
                          <a:cs typeface="Times New Roman"/>
                        </a:rPr>
                        <a:t>Camtasia Screencasts Software License</a:t>
                      </a:r>
                      <a:endParaRPr lang="en-US" sz="11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nSpc>
                          <a:spcPct val="200000"/>
                        </a:lnSpc>
                        <a:spcBef>
                          <a:spcPts val="200"/>
                        </a:spcBef>
                        <a:spcAft>
                          <a:spcPts val="0"/>
                        </a:spcAft>
                      </a:pPr>
                      <a:r>
                        <a:rPr lang="en-US" sz="1000" dirty="0">
                          <a:latin typeface="Arial"/>
                          <a:ea typeface="Calibri"/>
                          <a:cs typeface="Times New Roman"/>
                        </a:rPr>
                        <a:t>$199 per year with 89 upgrade</a:t>
                      </a:r>
                      <a:endParaRPr lang="en-US" sz="11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045967">
                <a:tc>
                  <a:txBody>
                    <a:bodyPr/>
                    <a:lstStyle/>
                    <a:p>
                      <a:pPr marL="0" marR="0">
                        <a:lnSpc>
                          <a:spcPct val="200000"/>
                        </a:lnSpc>
                        <a:spcBef>
                          <a:spcPts val="200"/>
                        </a:spcBef>
                        <a:spcAft>
                          <a:spcPts val="0"/>
                        </a:spcAft>
                      </a:pPr>
                      <a:r>
                        <a:rPr lang="en-US" sz="1000" b="1">
                          <a:latin typeface="Arial"/>
                          <a:ea typeface="Calibri"/>
                          <a:cs typeface="Times New Roman"/>
                        </a:rPr>
                        <a:t>Training</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nSpc>
                          <a:spcPct val="200000"/>
                        </a:lnSpc>
                        <a:spcBef>
                          <a:spcPts val="200"/>
                        </a:spcBef>
                        <a:spcAft>
                          <a:spcPts val="0"/>
                        </a:spcAft>
                      </a:pPr>
                      <a:r>
                        <a:rPr lang="en-US" sz="1000" dirty="0">
                          <a:latin typeface="Arial"/>
                          <a:ea typeface="Calibri"/>
                          <a:cs typeface="Times New Roman"/>
                        </a:rPr>
                        <a:t>Screencast Training: $0: Staff Time: 2 Hour Training. Once implemented redirection of staff time, additional duty.</a:t>
                      </a:r>
                      <a:endParaRPr lang="en-US" sz="11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798650">
                <a:tc>
                  <a:txBody>
                    <a:bodyPr/>
                    <a:lstStyle/>
                    <a:p>
                      <a:pPr marL="0" marR="0">
                        <a:lnSpc>
                          <a:spcPct val="200000"/>
                        </a:lnSpc>
                        <a:spcBef>
                          <a:spcPts val="200"/>
                        </a:spcBef>
                        <a:spcAft>
                          <a:spcPts val="0"/>
                        </a:spcAft>
                      </a:pPr>
                      <a:r>
                        <a:rPr lang="en-US" sz="1000" b="1">
                          <a:latin typeface="Arial"/>
                          <a:ea typeface="Calibri"/>
                          <a:cs typeface="Times New Roman"/>
                        </a:rPr>
                        <a:t>Headsets</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nSpc>
                          <a:spcPct val="200000"/>
                        </a:lnSpc>
                        <a:spcBef>
                          <a:spcPts val="200"/>
                        </a:spcBef>
                        <a:spcAft>
                          <a:spcPts val="0"/>
                        </a:spcAft>
                      </a:pPr>
                      <a:r>
                        <a:rPr lang="en-US" sz="1000" dirty="0">
                          <a:latin typeface="Arial"/>
                          <a:ea typeface="Calibri"/>
                          <a:cs typeface="Times New Roman"/>
                        </a:rPr>
                        <a:t>3 headsets Logitech </a:t>
                      </a:r>
                      <a:r>
                        <a:rPr lang="en-US" sz="1000" dirty="0" err="1">
                          <a:latin typeface="Arial"/>
                          <a:ea typeface="Calibri"/>
                          <a:cs typeface="Times New Roman"/>
                        </a:rPr>
                        <a:t>ClearChat</a:t>
                      </a:r>
                      <a:r>
                        <a:rPr lang="en-US" sz="1000" dirty="0">
                          <a:latin typeface="Arial"/>
                          <a:ea typeface="Calibri"/>
                          <a:cs typeface="Times New Roman"/>
                        </a:rPr>
                        <a:t>™ PC Wireless $99 each </a:t>
                      </a:r>
                      <a:endParaRPr lang="en-US" sz="1100" dirty="0">
                        <a:latin typeface="Calibri"/>
                        <a:ea typeface="Calibri"/>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dirty="0" smtClean="0">
                <a:latin typeface="Arial" pitchFamily="34" charset="0"/>
                <a:cs typeface="Arial" pitchFamily="34" charset="0"/>
              </a:rPr>
              <a:t>Questions?</a:t>
            </a:r>
            <a:endParaRPr lang="en-US" dirty="0">
              <a:latin typeface="Arial" pitchFamily="34" charset="0"/>
              <a:cs typeface="Arial" pitchFamily="34" charset="0"/>
            </a:endParaRPr>
          </a:p>
        </p:txBody>
      </p:sp>
      <p:sp>
        <p:nvSpPr>
          <p:cNvPr id="5" name="Content Placeholder 4"/>
          <p:cNvSpPr>
            <a:spLocks noGrp="1"/>
          </p:cNvSpPr>
          <p:nvPr>
            <p:ph idx="1"/>
          </p:nvPr>
        </p:nvSpPr>
        <p:spPr/>
        <p:txBody>
          <a:bodyPr/>
          <a:lstStyle/>
          <a:p>
            <a:endParaRPr lang="en-US" dirty="0"/>
          </a:p>
        </p:txBody>
      </p:sp>
      <p:pic>
        <p:nvPicPr>
          <p:cNvPr id="6" name="Picture 5"/>
          <p:cNvPicPr/>
          <p:nvPr/>
        </p:nvPicPr>
        <p:blipFill>
          <a:blip r:embed="rId3" cstate="print"/>
          <a:srcRect/>
          <a:stretch>
            <a:fillRect/>
          </a:stretch>
        </p:blipFill>
        <p:spPr bwMode="auto">
          <a:xfrm>
            <a:off x="4114800" y="2890837"/>
            <a:ext cx="4191000" cy="2519363"/>
          </a:xfrm>
          <a:prstGeom prst="rect">
            <a:avLst/>
          </a:prstGeom>
          <a:noFill/>
          <a:ln w="9525">
            <a:noFill/>
            <a:miter lim="800000"/>
            <a:headEnd/>
            <a:tailEnd/>
          </a:ln>
        </p:spPr>
      </p:pic>
      <p:pic>
        <p:nvPicPr>
          <p:cNvPr id="7" name="Picture 6"/>
          <p:cNvPicPr/>
          <p:nvPr/>
        </p:nvPicPr>
        <p:blipFill>
          <a:blip r:embed="rId4" cstate="print"/>
          <a:srcRect/>
          <a:stretch>
            <a:fillRect/>
          </a:stretch>
        </p:blipFill>
        <p:spPr bwMode="auto">
          <a:xfrm>
            <a:off x="609600" y="2819400"/>
            <a:ext cx="33528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1143000"/>
          </a:xfrm>
        </p:spPr>
        <p:txBody>
          <a:bodyPr/>
          <a:lstStyle/>
          <a:p>
            <a:r>
              <a:rPr lang="en-US" b="1" dirty="0" smtClean="0">
                <a:latin typeface="Arial" pitchFamily="34" charset="0"/>
                <a:cs typeface="Arial" pitchFamily="34" charset="0"/>
              </a:rPr>
              <a:t>Project</a:t>
            </a:r>
            <a:r>
              <a:rPr lang="en-US" b="1" dirty="0" smtClean="0"/>
              <a:t> </a:t>
            </a:r>
            <a:r>
              <a:rPr lang="en-US" b="1" dirty="0" smtClean="0">
                <a:latin typeface="Arial" pitchFamily="34" charset="0"/>
                <a:cs typeface="Arial" pitchFamily="34" charset="0"/>
              </a:rPr>
              <a:t>Description</a:t>
            </a:r>
            <a:endParaRPr lang="en-US" b="1" dirty="0">
              <a:latin typeface="Arial" pitchFamily="34" charset="0"/>
              <a:cs typeface="Arial" pitchFamily="34" charset="0"/>
            </a:endParaRPr>
          </a:p>
        </p:txBody>
      </p:sp>
      <p:sp>
        <p:nvSpPr>
          <p:cNvPr id="3" name="Content Placeholder 2"/>
          <p:cNvSpPr>
            <a:spLocks noGrp="1"/>
          </p:cNvSpPr>
          <p:nvPr>
            <p:ph idx="1"/>
          </p:nvPr>
        </p:nvSpPr>
        <p:spPr>
          <a:xfrm>
            <a:off x="533400" y="2362200"/>
            <a:ext cx="8229600" cy="4144963"/>
          </a:xfrm>
        </p:spPr>
        <p:txBody>
          <a:bodyPr>
            <a:normAutofit fontScale="77500" lnSpcReduction="20000"/>
          </a:bodyPr>
          <a:lstStyle/>
          <a:p>
            <a:r>
              <a:rPr lang="en-US" dirty="0" smtClean="0">
                <a:latin typeface="Arial" pitchFamily="34" charset="0"/>
                <a:cs typeface="Arial" pitchFamily="34" charset="0"/>
              </a:rPr>
              <a:t>Lane Liaisons will create, develop and implement screencasts tailored to their specific specialties and user groups</a:t>
            </a:r>
            <a:endParaRPr lang="en-US" dirty="0" smtClean="0"/>
          </a:p>
          <a:p>
            <a:r>
              <a:rPr lang="en-US" dirty="0" smtClean="0">
                <a:latin typeface="Arial" pitchFamily="34" charset="0"/>
                <a:cs typeface="Arial" pitchFamily="34" charset="0"/>
              </a:rPr>
              <a:t>Screencasts will be available 24/7 and users will be able to access them whenever they need assistance. </a:t>
            </a:r>
          </a:p>
          <a:p>
            <a:r>
              <a:rPr lang="en-US" dirty="0">
                <a:latin typeface="Arial" pitchFamily="34" charset="0"/>
                <a:cs typeface="Arial" pitchFamily="34" charset="0"/>
              </a:rPr>
              <a:t>U</a:t>
            </a:r>
            <a:r>
              <a:rPr lang="en-US" dirty="0" smtClean="0">
                <a:latin typeface="Arial" pitchFamily="34" charset="0"/>
                <a:cs typeface="Arial" pitchFamily="34" charset="0"/>
              </a:rPr>
              <a:t>sers will be more comfortable </a:t>
            </a:r>
            <a:r>
              <a:rPr lang="en-US" dirty="0">
                <a:latin typeface="Arial" pitchFamily="34" charset="0"/>
                <a:cs typeface="Arial" pitchFamily="34" charset="0"/>
              </a:rPr>
              <a:t>and confident in their ability to find their resources and take advantage of what </a:t>
            </a:r>
            <a:r>
              <a:rPr lang="en-US" dirty="0" smtClean="0">
                <a:latin typeface="Arial" pitchFamily="34" charset="0"/>
                <a:cs typeface="Arial" pitchFamily="34" charset="0"/>
              </a:rPr>
              <a:t>Lane </a:t>
            </a:r>
            <a:r>
              <a:rPr lang="en-US" dirty="0">
                <a:latin typeface="Arial" pitchFamily="34" charset="0"/>
                <a:cs typeface="Arial" pitchFamily="34" charset="0"/>
              </a:rPr>
              <a:t>has to </a:t>
            </a:r>
            <a:r>
              <a:rPr lang="en-US" dirty="0" smtClean="0">
                <a:latin typeface="Arial" pitchFamily="34" charset="0"/>
                <a:cs typeface="Arial" pitchFamily="34" charset="0"/>
              </a:rPr>
              <a:t>offer</a:t>
            </a:r>
          </a:p>
          <a:p>
            <a:r>
              <a:rPr lang="en-US" dirty="0" smtClean="0">
                <a:latin typeface="Arial" pitchFamily="34" charset="0"/>
                <a:cs typeface="Arial" pitchFamily="34" charset="0"/>
              </a:rPr>
              <a:t>they will elevate overwhelmed librarians from answering redundant questions and leave them with more time for answering more complex questions</a:t>
            </a:r>
          </a:p>
          <a:p>
            <a:pPr>
              <a:buNone/>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143000"/>
          </a:xfrm>
        </p:spPr>
        <p:txBody>
          <a:bodyPr/>
          <a:lstStyle/>
          <a:p>
            <a:r>
              <a:rPr lang="en-US" b="1" dirty="0" smtClean="0">
                <a:latin typeface="Arial" pitchFamily="34" charset="0"/>
                <a:cs typeface="Arial" pitchFamily="34" charset="0"/>
              </a:rPr>
              <a:t>Project Description (Cont.)</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2133600"/>
            <a:ext cx="8229600" cy="4724400"/>
          </a:xfrm>
        </p:spPr>
        <p:txBody>
          <a:bodyPr>
            <a:noAutofit/>
          </a:bodyPr>
          <a:lstStyle/>
          <a:p>
            <a:r>
              <a:rPr lang="en-US" dirty="0" smtClean="0">
                <a:latin typeface="Arial" pitchFamily="34" charset="0"/>
                <a:cs typeface="Arial" pitchFamily="34" charset="0"/>
              </a:rPr>
              <a:t>Screencasting:</a:t>
            </a:r>
          </a:p>
          <a:p>
            <a:pPr lvl="1"/>
            <a:r>
              <a:rPr lang="en-US" dirty="0" smtClean="0">
                <a:latin typeface="Arial" pitchFamily="34" charset="0"/>
                <a:cs typeface="Arial" pitchFamily="34" charset="0"/>
              </a:rPr>
              <a:t>easy for users to understand</a:t>
            </a:r>
          </a:p>
          <a:p>
            <a:pPr lvl="1"/>
            <a:r>
              <a:rPr lang="en-US" dirty="0" smtClean="0">
                <a:latin typeface="Arial" pitchFamily="34" charset="0"/>
                <a:cs typeface="Arial" pitchFamily="34" charset="0"/>
              </a:rPr>
              <a:t>easy for staff to create</a:t>
            </a:r>
          </a:p>
          <a:p>
            <a:pPr lvl="1"/>
            <a:r>
              <a:rPr lang="en-US" dirty="0" smtClean="0"/>
              <a:t>will enhance online learning</a:t>
            </a:r>
            <a:endParaRPr lang="en-US" dirty="0">
              <a:latin typeface="Arial" pitchFamily="34" charset="0"/>
              <a:cs typeface="Arial" pitchFamily="34" charset="0"/>
            </a:endParaRPr>
          </a:p>
          <a:p>
            <a:pPr lvl="1"/>
            <a:r>
              <a:rPr lang="en-US" dirty="0" smtClean="0"/>
              <a:t>they will be able to access online tutorials that instruct them step by step on how to use the resource or service that users need</a:t>
            </a:r>
          </a:p>
          <a:p>
            <a:pPr lvl="1"/>
            <a:r>
              <a:rPr lang="en-US" dirty="0" smtClean="0"/>
              <a:t>they can be created on the fly or for formal online tutorials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b="1" dirty="0" smtClean="0"/>
              <a:t>Software</a:t>
            </a:r>
            <a:endParaRPr lang="en-US" b="1" dirty="0"/>
          </a:p>
        </p:txBody>
      </p:sp>
      <p:sp>
        <p:nvSpPr>
          <p:cNvPr id="3" name="Content Placeholder 2"/>
          <p:cNvSpPr>
            <a:spLocks noGrp="1"/>
          </p:cNvSpPr>
          <p:nvPr>
            <p:ph idx="1"/>
          </p:nvPr>
        </p:nvSpPr>
        <p:spPr>
          <a:xfrm>
            <a:off x="381000" y="2971800"/>
            <a:ext cx="8229600" cy="5029200"/>
          </a:xfrm>
        </p:spPr>
        <p:txBody>
          <a:bodyPr/>
          <a:lstStyle/>
          <a:p>
            <a:r>
              <a:rPr lang="en-US" dirty="0" smtClean="0"/>
              <a:t>Jing (free software)</a:t>
            </a:r>
          </a:p>
          <a:p>
            <a:r>
              <a:rPr lang="en-US" dirty="0" smtClean="0"/>
              <a:t>Camtasia (Lane already has a subscription)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b="1" dirty="0" smtClean="0"/>
              <a:t>Software</a:t>
            </a:r>
            <a:endParaRPr lang="en-US" b="1" dirty="0"/>
          </a:p>
        </p:txBody>
      </p:sp>
      <p:sp>
        <p:nvSpPr>
          <p:cNvPr id="3" name="Content Placeholder 2"/>
          <p:cNvSpPr>
            <a:spLocks noGrp="1"/>
          </p:cNvSpPr>
          <p:nvPr>
            <p:ph idx="1"/>
          </p:nvPr>
        </p:nvSpPr>
        <p:spPr>
          <a:xfrm>
            <a:off x="381000" y="1828801"/>
            <a:ext cx="8229600" cy="5029200"/>
          </a:xfrm>
        </p:spPr>
        <p:txBody>
          <a:bodyPr/>
          <a:lstStyle/>
          <a:p>
            <a:pPr>
              <a:buNone/>
            </a:pPr>
            <a:endParaRPr lang="en-US" dirty="0"/>
          </a:p>
        </p:txBody>
      </p:sp>
      <p:pic>
        <p:nvPicPr>
          <p:cNvPr id="4" name="Picture 3"/>
          <p:cNvPicPr/>
          <p:nvPr/>
        </p:nvPicPr>
        <p:blipFill>
          <a:blip r:embed="rId3" cstate="print"/>
          <a:srcRect/>
          <a:stretch>
            <a:fillRect/>
          </a:stretch>
        </p:blipFill>
        <p:spPr bwMode="auto">
          <a:xfrm>
            <a:off x="457200" y="1981200"/>
            <a:ext cx="8229600" cy="45161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8600" y="1295400"/>
            <a:ext cx="8534400" cy="765175"/>
          </a:xfrm>
          <a:prstGeom prst="rect">
            <a:avLst/>
          </a:prstGeom>
        </p:spPr>
        <p:txBody>
          <a:bodyPr/>
          <a:lstStyle>
            <a:lvl1pPr marL="0" marR="0" indent="0" algn="ctr" defTabSz="914400" rtl="0" eaLnBrk="1" fontAlgn="auto" latinLnBrk="0" hangingPunct="1">
              <a:lnSpc>
                <a:spcPct val="100000"/>
              </a:lnSpc>
              <a:spcBef>
                <a:spcPct val="0"/>
              </a:spcBef>
              <a:spcAft>
                <a:spcPts val="0"/>
              </a:spcAft>
              <a:buClrTx/>
              <a:buSzTx/>
              <a:buFontTx/>
              <a:buNone/>
              <a:tabLst/>
              <a:defRPr baseline="0"/>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Target Needs and Assessment</a:t>
            </a:r>
          </a:p>
        </p:txBody>
      </p:sp>
      <p:sp>
        <p:nvSpPr>
          <p:cNvPr id="4" name="Content Placeholder 2"/>
          <p:cNvSpPr txBox="1">
            <a:spLocks/>
          </p:cNvSpPr>
          <p:nvPr/>
        </p:nvSpPr>
        <p:spPr>
          <a:xfrm>
            <a:off x="533400" y="2362200"/>
            <a:ext cx="8229600" cy="4144963"/>
          </a:xfrm>
          <a:prstGeom prst="rect">
            <a:avLst/>
          </a:prstGeom>
        </p:spPr>
        <p:txBody>
          <a:bodyPr>
            <a:normAutofit/>
          </a:bodyPr>
          <a:lstStyle/>
          <a:p>
            <a:pPr marL="342900" lvl="0" indent="-342900">
              <a:spcBef>
                <a:spcPct val="20000"/>
              </a:spcBef>
              <a:buFont typeface="Arial" pitchFamily="34" charset="0"/>
              <a:buChar char="•"/>
            </a:pPr>
            <a:r>
              <a:rPr lang="en-US" sz="3200" dirty="0">
                <a:latin typeface="Arial" pitchFamily="34" charset="0"/>
                <a:cs typeface="Arial" pitchFamily="34" charset="0"/>
              </a:rPr>
              <a:t>In late 2009 Lane conducted a comprehensive survey, asking users about Lane’s website, resources and </a:t>
            </a:r>
            <a:r>
              <a:rPr lang="en-US" sz="3200" dirty="0" smtClean="0">
                <a:latin typeface="Arial" pitchFamily="34" charset="0"/>
                <a:cs typeface="Arial" pitchFamily="34" charset="0"/>
              </a:rPr>
              <a:t>space.</a:t>
            </a:r>
          </a:p>
          <a:p>
            <a:pPr marL="342900" lvl="0" indent="-342900">
              <a:spcBef>
                <a:spcPct val="20000"/>
              </a:spcBef>
              <a:buFont typeface="Arial" pitchFamily="34" charset="0"/>
              <a:buChar char="•"/>
            </a:pPr>
            <a:r>
              <a:rPr lang="en-US" sz="3200" dirty="0" smtClean="0">
                <a:latin typeface="Arial" pitchFamily="34" charset="0"/>
                <a:cs typeface="Arial" pitchFamily="34" charset="0"/>
              </a:rPr>
              <a:t>Users answered questions online and/or in paper form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601200" cy="1143000"/>
          </a:xfrm>
        </p:spPr>
        <p:txBody>
          <a:bodyPr/>
          <a:lstStyle/>
          <a:p>
            <a:r>
              <a:rPr lang="en-US" b="1" dirty="0" smtClean="0">
                <a:latin typeface="Arial" pitchFamily="34" charset="0"/>
                <a:cs typeface="Arial" pitchFamily="34" charset="0"/>
              </a:rPr>
              <a:t>Target Needs and Assessment (cont.)</a:t>
            </a:r>
            <a:endParaRPr lang="en-US" b="1" dirty="0">
              <a:latin typeface="Arial" pitchFamily="34" charset="0"/>
              <a:cs typeface="Arial" pitchFamily="34" charset="0"/>
            </a:endParaRPr>
          </a:p>
        </p:txBody>
      </p:sp>
      <p:pic>
        <p:nvPicPr>
          <p:cNvPr id="4" name="Content Placeholder 3"/>
          <p:cNvPicPr>
            <a:picLocks noGrp="1"/>
          </p:cNvPicPr>
          <p:nvPr>
            <p:ph idx="1"/>
          </p:nvPr>
        </p:nvPicPr>
        <p:blipFill>
          <a:blip r:embed="rId3" cstate="print"/>
          <a:srcRect/>
          <a:stretch>
            <a:fillRect/>
          </a:stretch>
        </p:blipFill>
        <p:spPr bwMode="auto">
          <a:xfrm>
            <a:off x="1371600" y="2590800"/>
            <a:ext cx="6400800" cy="3810000"/>
          </a:xfrm>
          <a:prstGeom prst="rect">
            <a:avLst/>
          </a:prstGeom>
          <a:noFill/>
          <a:ln w="9525">
            <a:noFill/>
            <a:miter lim="800000"/>
            <a:headEnd/>
            <a:tailEnd/>
          </a:ln>
        </p:spPr>
      </p:pic>
      <p:sp>
        <p:nvSpPr>
          <p:cNvPr id="5" name="TextBox 4"/>
          <p:cNvSpPr txBox="1"/>
          <p:nvPr/>
        </p:nvSpPr>
        <p:spPr>
          <a:xfrm>
            <a:off x="3200400" y="6096000"/>
            <a:ext cx="3104248" cy="646331"/>
          </a:xfrm>
          <a:prstGeom prst="rect">
            <a:avLst/>
          </a:prstGeom>
          <a:noFill/>
        </p:spPr>
        <p:txBody>
          <a:bodyPr wrap="none" rtlCol="0">
            <a:spAutoFit/>
          </a:bodyPr>
          <a:lstStyle/>
          <a:p>
            <a:pPr algn="ctr"/>
            <a:r>
              <a:rPr lang="en-US" dirty="0"/>
              <a:t>Survey Results: </a:t>
            </a:r>
            <a:r>
              <a:rPr lang="en-US" dirty="0" smtClean="0"/>
              <a:t>2009</a:t>
            </a:r>
          </a:p>
          <a:p>
            <a:pPr algn="ctr"/>
            <a:r>
              <a:rPr lang="en-US" dirty="0" smtClean="0">
                <a:latin typeface="Arial" pitchFamily="34" charset="0"/>
                <a:cs typeface="Arial" pitchFamily="34" charset="0"/>
              </a:rPr>
              <a:t>Lane Medical Library. (2010)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762000"/>
          </a:xfrm>
        </p:spPr>
        <p:txBody>
          <a:bodyPr/>
          <a:lstStyle/>
          <a:p>
            <a:r>
              <a:rPr lang="en-US" b="1" dirty="0" smtClean="0">
                <a:latin typeface="Arial" pitchFamily="34" charset="0"/>
                <a:cs typeface="Arial" pitchFamily="34" charset="0"/>
              </a:rPr>
              <a:t>Survey Results</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2514600"/>
            <a:ext cx="8229600" cy="3611563"/>
          </a:xfrm>
        </p:spPr>
        <p:txBody>
          <a:bodyPr/>
          <a:lstStyle/>
          <a:p>
            <a:r>
              <a:rPr lang="en-US" dirty="0">
                <a:latin typeface="Arial" pitchFamily="34" charset="0"/>
                <a:cs typeface="Arial" pitchFamily="34" charset="0"/>
              </a:rPr>
              <a:t>The survey showed that an overwhelming 90% of users had little or no knowledge on what database, journals and books that Lane subscribes </a:t>
            </a:r>
            <a:r>
              <a:rPr lang="en-US" dirty="0" smtClean="0">
                <a:latin typeface="Arial" pitchFamily="34" charset="0"/>
                <a:cs typeface="Arial" pitchFamily="34" charset="0"/>
              </a:rPr>
              <a:t>to</a:t>
            </a:r>
          </a:p>
          <a:p>
            <a:r>
              <a:rPr lang="en-US" dirty="0" smtClean="0">
                <a:latin typeface="Arial" pitchFamily="34" charset="0"/>
                <a:cs typeface="Arial" pitchFamily="34" charset="0"/>
              </a:rPr>
              <a:t> Identified </a:t>
            </a:r>
            <a:r>
              <a:rPr lang="en-US" dirty="0">
                <a:latin typeface="Arial" pitchFamily="34" charset="0"/>
                <a:cs typeface="Arial" pitchFamily="34" charset="0"/>
              </a:rPr>
              <a:t>user’s unawareness of services as the number one weakness of the Lane </a:t>
            </a:r>
            <a:r>
              <a:rPr lang="en-US" dirty="0" smtClean="0">
                <a:latin typeface="Arial" pitchFamily="34" charset="0"/>
                <a:cs typeface="Arial" pitchFamily="34" charset="0"/>
              </a:rPr>
              <a:t>Library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b="1" dirty="0">
                <a:latin typeface="Arial" pitchFamily="34" charset="0"/>
                <a:cs typeface="Arial" pitchFamily="34" charset="0"/>
              </a:rPr>
              <a:t>Outcome of Survey</a:t>
            </a:r>
            <a:br>
              <a:rPr lang="en-US" b="1" dirty="0">
                <a:latin typeface="Arial" pitchFamily="34" charset="0"/>
                <a:cs typeface="Arial" pitchFamily="34" charset="0"/>
              </a:rPr>
            </a:b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2209800"/>
            <a:ext cx="8229600" cy="3916363"/>
          </a:xfrm>
        </p:spPr>
        <p:txBody>
          <a:bodyPr>
            <a:normAutofit/>
          </a:bodyPr>
          <a:lstStyle/>
          <a:p>
            <a:r>
              <a:rPr lang="en-US" dirty="0">
                <a:latin typeface="Arial" pitchFamily="34" charset="0"/>
                <a:cs typeface="Arial" pitchFamily="34" charset="0"/>
              </a:rPr>
              <a:t>Lane’s objective is to increase the effective use of library services by creating and implementing new outreach and access strategies that are user friendly, have low budget impact, and use existing free </a:t>
            </a:r>
            <a:r>
              <a:rPr lang="en-US" dirty="0" smtClean="0">
                <a:latin typeface="Arial" pitchFamily="34" charset="0"/>
                <a:cs typeface="Arial" pitchFamily="34" charset="0"/>
              </a:rPr>
              <a:t>technology</a:t>
            </a:r>
            <a:endParaRPr lang="en-US" dirty="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757</Words>
  <Application>Microsoft Office PowerPoint</Application>
  <PresentationFormat>On-screen Show (4:3)</PresentationFormat>
  <Paragraphs>107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Project Description</vt:lpstr>
      <vt:lpstr>Project Description (Cont.)</vt:lpstr>
      <vt:lpstr>Software</vt:lpstr>
      <vt:lpstr>Software</vt:lpstr>
      <vt:lpstr>Slide 6</vt:lpstr>
      <vt:lpstr>Target Needs and Assessment (cont.)</vt:lpstr>
      <vt:lpstr>Survey Results</vt:lpstr>
      <vt:lpstr>Outcome of Survey </vt:lpstr>
      <vt:lpstr>Screencasting</vt:lpstr>
      <vt:lpstr>Timeline</vt:lpstr>
      <vt:lpstr>Personnel</vt:lpstr>
      <vt:lpstr>Project Promotion</vt:lpstr>
      <vt:lpstr>Project Sustainability</vt:lpstr>
      <vt:lpstr>Project Budget</vt:lpstr>
      <vt:lpstr>Project Budget (Cont.)</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shannon</dc:creator>
  <cp:lastModifiedBy>shannon</cp:lastModifiedBy>
  <cp:revision>79</cp:revision>
  <dcterms:created xsi:type="dcterms:W3CDTF">2010-11-27T04:18:05Z</dcterms:created>
  <dcterms:modified xsi:type="dcterms:W3CDTF">2012-03-30T18:58:59Z</dcterms:modified>
</cp:coreProperties>
</file>